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844998"/>
            <a:ext cx="11246168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Kubernetes의 역사와 아키텍처</a:t>
            </a:r>
            <a:endParaRPr lang="en-US" sz="6707" dirty="0"/>
          </a:p>
        </p:txBody>
      </p:sp>
      <p:sp>
        <p:nvSpPr>
          <p:cNvPr id="7" name="Text 4"/>
          <p:cNvSpPr/>
          <p:nvPr/>
        </p:nvSpPr>
        <p:spPr>
          <a:xfrm>
            <a:off x="864037" y="427994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864037" y="497109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4978717"/>
            <a:ext cx="379690" cy="379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2316" y="4952643"/>
            <a:ext cx="133254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채훈 박</a:t>
            </a:r>
            <a:endParaRPr lang="en-US" sz="243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99786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Kubernetes의 탄생 (2014)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745367" y="391120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Borg 프로젝트 경험을 바탕으로 오픈소스로 공개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439257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2014년 7월 21일 탄생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745367" y="4873943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2013년 7월 Docker 출시 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6745367" y="5355312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는 기존의 container 기술을 훨씬 쉽게 사용하도록 함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6745367" y="5836682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초기에는 Docker를 기본 container runtime 으로 지원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632460"/>
            <a:ext cx="4632960" cy="6964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79237" y="2281714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쿠버네티스의 발전 (2015년~현재)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574167" y="4195048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기능 추가: HPA, HTTP 로드 밸런싱 등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574167" y="4676418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Dockershim 지원 중단, containerd 또는 CRI-O로 전환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8574167" y="5552837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지속적인 개선과 기능 추가</a:t>
            </a:r>
            <a:endParaRPr lang="en-US" sz="1944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729038"/>
            <a:ext cx="674072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 각 컴포넌트?</a:t>
            </a:r>
            <a:endParaRPr lang="en-US" sz="486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51359"/>
            <a:ext cx="1074955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 각 컴포넌트의 역할 (Master)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739985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Kube-apiserver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1258967" y="3372564"/>
            <a:ext cx="237898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요청을 처리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3853934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클러스터의 상태를 관리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258967" y="4730353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Kubernetes 클러스터의 중심 구성 요소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4247793" y="2739985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ETCD Cluster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4642723" y="3372564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 데이터를 저장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4642723" y="4248983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 데이터를 관리</a:t>
            </a: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4642723" y="5125403"/>
            <a:ext cx="237898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분산 키-값 저장소 역할</a:t>
            </a:r>
            <a:endParaRPr lang="en-US" sz="1944" dirty="0"/>
          </a:p>
        </p:txBody>
      </p:sp>
      <p:sp>
        <p:nvSpPr>
          <p:cNvPr id="13" name="Text 11"/>
          <p:cNvSpPr/>
          <p:nvPr/>
        </p:nvSpPr>
        <p:spPr>
          <a:xfrm>
            <a:off x="4642723" y="5606772"/>
            <a:ext cx="2378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Kubernetes 클러스터의 신뢰할 수 있는 데이터 저장소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7631549" y="2739985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Kube-scheduler</a:t>
            </a:r>
            <a:endParaRPr lang="en-US" sz="2430" dirty="0"/>
          </a:p>
        </p:txBody>
      </p:sp>
      <p:sp>
        <p:nvSpPr>
          <p:cNvPr id="15" name="Text 13"/>
          <p:cNvSpPr/>
          <p:nvPr/>
        </p:nvSpPr>
        <p:spPr>
          <a:xfrm>
            <a:off x="8026479" y="3372564"/>
            <a:ext cx="237898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새로운 POD를 감지</a:t>
            </a:r>
            <a:endParaRPr lang="en-US" sz="1944" dirty="0"/>
          </a:p>
        </p:txBody>
      </p:sp>
      <p:sp>
        <p:nvSpPr>
          <p:cNvPr id="16" name="Text 14"/>
          <p:cNvSpPr/>
          <p:nvPr/>
        </p:nvSpPr>
        <p:spPr>
          <a:xfrm>
            <a:off x="8026479" y="3853934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적절한 worker node를 선택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8026479" y="4730353"/>
            <a:ext cx="2378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POD가 클러스터 내에서 효율적으로 실행될 수 있도록 함</a:t>
            </a:r>
            <a:endParaRPr lang="en-US" sz="1944" dirty="0"/>
          </a:p>
        </p:txBody>
      </p:sp>
      <p:sp>
        <p:nvSpPr>
          <p:cNvPr id="18" name="Text 16"/>
          <p:cNvSpPr/>
          <p:nvPr/>
        </p:nvSpPr>
        <p:spPr>
          <a:xfrm>
            <a:off x="8026479" y="6001822"/>
            <a:ext cx="237898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endParaRPr lang="en-US" sz="1944" dirty="0"/>
          </a:p>
        </p:txBody>
      </p:sp>
      <p:sp>
        <p:nvSpPr>
          <p:cNvPr id="19" name="Text 17"/>
          <p:cNvSpPr/>
          <p:nvPr/>
        </p:nvSpPr>
        <p:spPr>
          <a:xfrm>
            <a:off x="11015305" y="2739985"/>
            <a:ext cx="277391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Kube-controller-manager</a:t>
            </a:r>
            <a:endParaRPr lang="en-US" sz="2430" dirty="0"/>
          </a:p>
        </p:txBody>
      </p:sp>
      <p:sp>
        <p:nvSpPr>
          <p:cNvPr id="20" name="Text 18"/>
          <p:cNvSpPr/>
          <p:nvPr/>
        </p:nvSpPr>
        <p:spPr>
          <a:xfrm>
            <a:off x="11410236" y="3758327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클러스터의 상태를 조정</a:t>
            </a:r>
            <a:endParaRPr lang="en-US" sz="1944" dirty="0"/>
          </a:p>
        </p:txBody>
      </p:sp>
      <p:sp>
        <p:nvSpPr>
          <p:cNvPr id="21" name="Text 19"/>
          <p:cNvSpPr/>
          <p:nvPr/>
        </p:nvSpPr>
        <p:spPr>
          <a:xfrm>
            <a:off x="11410236" y="4634746"/>
            <a:ext cx="2378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클러스터의 상태를 관리</a:t>
            </a:r>
            <a:endParaRPr lang="en-US" sz="1944" dirty="0"/>
          </a:p>
        </p:txBody>
      </p:sp>
      <p:sp>
        <p:nvSpPr>
          <p:cNvPr id="22" name="Text 20"/>
          <p:cNvSpPr/>
          <p:nvPr/>
        </p:nvSpPr>
        <p:spPr>
          <a:xfrm>
            <a:off x="11410236" y="5511165"/>
            <a:ext cx="2378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컨트롤러를 통해 클러스터 상태를 원하는 상태로 유지</a:t>
            </a:r>
            <a:endParaRPr lang="en-US" sz="1944" dirty="0"/>
          </a:p>
        </p:txBody>
      </p:sp>
      <p:pic>
        <p:nvPicPr>
          <p:cNvPr id="2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70466" y="794385"/>
            <a:ext cx="10391775" cy="737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06"/>
              </a:lnSpc>
              <a:buNone/>
            </a:pPr>
            <a:r>
              <a:rPr lang="en-US" sz="464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 각 컴포넌트의 역할 (Worker)</a:t>
            </a:r>
            <a:endParaRPr lang="en-US" sz="464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466" y="2003584"/>
            <a:ext cx="2956917" cy="1827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0466" y="4125992"/>
            <a:ext cx="2949535" cy="368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03"/>
              </a:lnSpc>
              <a:buNone/>
            </a:pPr>
            <a:r>
              <a:rPr lang="en-US" sz="23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Kubelet</a:t>
            </a:r>
            <a:endParaRPr lang="en-US" sz="2322" dirty="0"/>
          </a:p>
        </p:txBody>
      </p:sp>
      <p:sp>
        <p:nvSpPr>
          <p:cNvPr id="7" name="Text 4"/>
          <p:cNvSpPr/>
          <p:nvPr/>
        </p:nvSpPr>
        <p:spPr>
          <a:xfrm>
            <a:off x="1247894" y="4636175"/>
            <a:ext cx="2579489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노드에서 실행</a:t>
            </a:r>
            <a:endParaRPr lang="en-US" sz="1858" dirty="0"/>
          </a:p>
        </p:txBody>
      </p:sp>
      <p:sp>
        <p:nvSpPr>
          <p:cNvPr id="8" name="Text 5"/>
          <p:cNvSpPr/>
          <p:nvPr/>
        </p:nvSpPr>
        <p:spPr>
          <a:xfrm>
            <a:off x="1247894" y="5096232"/>
            <a:ext cx="2579489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POD를 시작하고 중지</a:t>
            </a:r>
            <a:endParaRPr lang="en-US" sz="1858" dirty="0"/>
          </a:p>
        </p:txBody>
      </p:sp>
      <p:sp>
        <p:nvSpPr>
          <p:cNvPr id="9" name="Text 6"/>
          <p:cNvSpPr/>
          <p:nvPr/>
        </p:nvSpPr>
        <p:spPr>
          <a:xfrm>
            <a:off x="1247894" y="5556290"/>
            <a:ext cx="2579489" cy="11326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서버와 통신하여 POD의 생성, 삭제, 업데이트 등을 관리</a:t>
            </a:r>
            <a:endParaRPr lang="en-US" sz="1858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37" y="2003584"/>
            <a:ext cx="2957036" cy="18274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181237" y="4125992"/>
            <a:ext cx="2949535" cy="368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03"/>
              </a:lnSpc>
              <a:buNone/>
            </a:pPr>
            <a:r>
              <a:rPr lang="en-US" sz="23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Kube-proxy</a:t>
            </a:r>
            <a:endParaRPr lang="en-US" sz="2322" dirty="0"/>
          </a:p>
        </p:txBody>
      </p:sp>
      <p:sp>
        <p:nvSpPr>
          <p:cNvPr id="12" name="Text 8"/>
          <p:cNvSpPr/>
          <p:nvPr/>
        </p:nvSpPr>
        <p:spPr>
          <a:xfrm>
            <a:off x="4558665" y="4636175"/>
            <a:ext cx="257960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네트워크 프록시 역할</a:t>
            </a:r>
            <a:endParaRPr lang="en-US" sz="1858" dirty="0"/>
          </a:p>
        </p:txBody>
      </p:sp>
      <p:sp>
        <p:nvSpPr>
          <p:cNvPr id="13" name="Text 9"/>
          <p:cNvSpPr/>
          <p:nvPr/>
        </p:nvSpPr>
        <p:spPr>
          <a:xfrm>
            <a:off x="4558665" y="5096232"/>
            <a:ext cx="257960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로드 밸런서 역할</a:t>
            </a:r>
            <a:endParaRPr lang="en-US" sz="1858" dirty="0"/>
          </a:p>
        </p:txBody>
      </p:sp>
      <p:sp>
        <p:nvSpPr>
          <p:cNvPr id="14" name="Text 10"/>
          <p:cNvSpPr/>
          <p:nvPr/>
        </p:nvSpPr>
        <p:spPr>
          <a:xfrm>
            <a:off x="4558665" y="5556290"/>
            <a:ext cx="2579608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 내부의 네트워크 트래픽을 관리</a:t>
            </a:r>
            <a:endParaRPr lang="en-US" sz="1858" dirty="0"/>
          </a:p>
        </p:txBody>
      </p:sp>
      <p:sp>
        <p:nvSpPr>
          <p:cNvPr id="15" name="Text 11"/>
          <p:cNvSpPr/>
          <p:nvPr/>
        </p:nvSpPr>
        <p:spPr>
          <a:xfrm>
            <a:off x="4558665" y="6393894"/>
            <a:ext cx="2579608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포드 간의 통신을 가능하게 함</a:t>
            </a:r>
            <a:endParaRPr lang="en-US" sz="1858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27" y="2003584"/>
            <a:ext cx="2956917" cy="182749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92127" y="4125992"/>
            <a:ext cx="2956917" cy="737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3"/>
              </a:lnSpc>
              <a:buNone/>
            </a:pPr>
            <a:r>
              <a:rPr lang="en-US" sz="23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Container Runtime Engine</a:t>
            </a:r>
            <a:endParaRPr lang="en-US" sz="2322" dirty="0"/>
          </a:p>
        </p:txBody>
      </p:sp>
      <p:sp>
        <p:nvSpPr>
          <p:cNvPr id="18" name="Text 13"/>
          <p:cNvSpPr/>
          <p:nvPr/>
        </p:nvSpPr>
        <p:spPr>
          <a:xfrm>
            <a:off x="7869555" y="5004792"/>
            <a:ext cx="2579489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컨테이너를 실행하는 소프트웨어</a:t>
            </a:r>
            <a:endParaRPr lang="en-US" sz="1858" dirty="0"/>
          </a:p>
        </p:txBody>
      </p:sp>
      <p:sp>
        <p:nvSpPr>
          <p:cNvPr id="19" name="Text 14"/>
          <p:cNvSpPr/>
          <p:nvPr/>
        </p:nvSpPr>
        <p:spPr>
          <a:xfrm>
            <a:off x="7869555" y="5842397"/>
            <a:ext cx="2579489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containerd 또는 CRI-O 사용</a:t>
            </a:r>
            <a:endParaRPr lang="en-US" sz="1858" dirty="0"/>
          </a:p>
        </p:txBody>
      </p:sp>
      <p:sp>
        <p:nvSpPr>
          <p:cNvPr id="20" name="Text 15"/>
          <p:cNvSpPr/>
          <p:nvPr/>
        </p:nvSpPr>
        <p:spPr>
          <a:xfrm>
            <a:off x="7869555" y="6680002"/>
            <a:ext cx="2579489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kubelet의 요청에 따라 컨테이너를 생성, 실행, 중지</a:t>
            </a:r>
            <a:endParaRPr lang="en-US" sz="1858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898" y="2003584"/>
            <a:ext cx="2957036" cy="182749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802898" y="4125992"/>
            <a:ext cx="2949535" cy="368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03"/>
              </a:lnSpc>
              <a:buNone/>
            </a:pPr>
            <a:r>
              <a:rPr lang="en-US" sz="23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runc</a:t>
            </a:r>
            <a:endParaRPr lang="en-US" sz="2322" dirty="0"/>
          </a:p>
        </p:txBody>
      </p:sp>
      <p:sp>
        <p:nvSpPr>
          <p:cNvPr id="23" name="Text 17"/>
          <p:cNvSpPr/>
          <p:nvPr/>
        </p:nvSpPr>
        <p:spPr>
          <a:xfrm>
            <a:off x="11180326" y="4636175"/>
            <a:ext cx="2579608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containerd 또는 CRI-O에서 컨테이너를 실제로 실행</a:t>
            </a:r>
            <a:endParaRPr lang="en-US" sz="1858" dirty="0"/>
          </a:p>
        </p:txBody>
      </p:sp>
      <p:sp>
        <p:nvSpPr>
          <p:cNvPr id="24" name="Text 18"/>
          <p:cNvSpPr/>
          <p:nvPr/>
        </p:nvSpPr>
        <p:spPr>
          <a:xfrm>
            <a:off x="11180326" y="5473779"/>
            <a:ext cx="2579608" cy="377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저수준 도구</a:t>
            </a:r>
            <a:endParaRPr lang="en-US" sz="1858" dirty="0"/>
          </a:p>
        </p:txBody>
      </p:sp>
      <p:sp>
        <p:nvSpPr>
          <p:cNvPr id="25" name="Text 19"/>
          <p:cNvSpPr/>
          <p:nvPr/>
        </p:nvSpPr>
        <p:spPr>
          <a:xfrm>
            <a:off x="11180326" y="5933837"/>
            <a:ext cx="2579608" cy="75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73"/>
              </a:lnSpc>
              <a:buSzPct val="100000"/>
              <a:buChar char="•"/>
            </a:pPr>
            <a:r>
              <a:rPr lang="en-US" sz="18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OCI 표준을 준수하여 컨테이너를 관리하고 실행</a:t>
            </a:r>
            <a:endParaRPr lang="en-US" sz="1858" dirty="0"/>
          </a:p>
        </p:txBody>
      </p:sp>
      <p:pic>
        <p:nvPicPr>
          <p:cNvPr id="2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설명이 너무 길다,,, </a:t>
            </a:r>
            <a:endParaRPr lang="en-US" sz="486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729038"/>
            <a:ext cx="945773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 생성 흐름으로 더 간편하게 보자</a:t>
            </a:r>
            <a:endParaRPr lang="en-US" sz="486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1755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475178"/>
            <a:ext cx="8161020" cy="94259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1016031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endParaRPr lang="en-US" sz="3402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6239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66239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79" y="2148602"/>
            <a:ext cx="6883122" cy="43650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 생성 요청 흐름</a:t>
            </a:r>
            <a:endParaRPr lang="en-US" sz="340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274445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073" y="144720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사용자 요청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2004417" y="1820704"/>
            <a:ext cx="470594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kubectl을 통해 새로운 POD를 생성하라는 요청을 보냅니다.</a:t>
            </a:r>
            <a:endParaRPr lang="en-US" sz="136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656999"/>
            <a:ext cx="864037" cy="13825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073" y="282975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kube-apiserver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2004417" y="3203258"/>
            <a:ext cx="470594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요청을 받아 인증 및 유효성 검사를 수행합니다.</a:t>
            </a:r>
            <a:endParaRPr lang="en-US" sz="136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039553"/>
            <a:ext cx="864037" cy="1382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28073" y="421231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ETCD Cluster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2004417" y="4585811"/>
            <a:ext cx="470594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요청이 유효하면, POD 사양을 ETCD에 저장합니다.</a:t>
            </a:r>
            <a:endParaRPr lang="en-US" sz="1361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422106"/>
            <a:ext cx="864037" cy="13825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28073" y="559486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kube-scheduler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2004417" y="5968365"/>
            <a:ext cx="470594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새로운 POD 요청을 감지하고, 적절한 worker node를 선택합니다. </a:t>
            </a:r>
            <a:endParaRPr lang="en-US" sz="1361" dirty="0"/>
          </a:p>
        </p:txBody>
      </p:sp>
      <p:sp>
        <p:nvSpPr>
          <p:cNvPr id="19" name="Text 11"/>
          <p:cNvSpPr/>
          <p:nvPr/>
        </p:nvSpPr>
        <p:spPr>
          <a:xfrm>
            <a:off x="2004417" y="6305431"/>
            <a:ext cx="470594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선택 결과를 kube-apiserver에 보고합니다.</a:t>
            </a:r>
            <a:endParaRPr lang="en-US" sz="1361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804660"/>
            <a:ext cx="864037" cy="1382554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728073" y="697742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Kube-ApiServer</a:t>
            </a:r>
            <a:endParaRPr lang="en-US" sz="1701" dirty="0"/>
          </a:p>
        </p:txBody>
      </p:sp>
      <p:sp>
        <p:nvSpPr>
          <p:cNvPr id="22" name="Text 13"/>
          <p:cNvSpPr/>
          <p:nvPr/>
        </p:nvSpPr>
        <p:spPr>
          <a:xfrm>
            <a:off x="2004417" y="7350919"/>
            <a:ext cx="470594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Worker Node 의 Kublet 에게 새로운 POD 생성 명령을 보냅니다.</a:t>
            </a:r>
            <a:endParaRPr lang="en-US" sz="1361" dirty="0"/>
          </a:p>
        </p:txBody>
      </p:sp>
      <p:pic>
        <p:nvPicPr>
          <p:cNvPr id="23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77205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977205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98" y="2795230"/>
            <a:ext cx="6883003" cy="4181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 생성 요청 흐름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3047048" y="1274445"/>
            <a:ext cx="1221105" cy="533400"/>
          </a:xfrm>
          <a:prstGeom prst="roundRect">
            <a:avLst>
              <a:gd name="adj" fmla="val 145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611285" y="1368385"/>
            <a:ext cx="92512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701" dirty="0"/>
          </a:p>
        </p:txBody>
      </p:sp>
      <p:sp>
        <p:nvSpPr>
          <p:cNvPr id="9" name="Shape 5"/>
          <p:cNvSpPr/>
          <p:nvPr/>
        </p:nvSpPr>
        <p:spPr>
          <a:xfrm>
            <a:off x="2436495" y="1850946"/>
            <a:ext cx="2442210" cy="533400"/>
          </a:xfrm>
          <a:prstGeom prst="roundRect">
            <a:avLst>
              <a:gd name="adj" fmla="val 145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3601283" y="1944886"/>
            <a:ext cx="112633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701" dirty="0"/>
          </a:p>
        </p:txBody>
      </p:sp>
      <p:sp>
        <p:nvSpPr>
          <p:cNvPr id="11" name="Shape 7"/>
          <p:cNvSpPr/>
          <p:nvPr/>
        </p:nvSpPr>
        <p:spPr>
          <a:xfrm>
            <a:off x="1825943" y="2427446"/>
            <a:ext cx="3663315" cy="533400"/>
          </a:xfrm>
          <a:prstGeom prst="roundRect">
            <a:avLst>
              <a:gd name="adj" fmla="val 145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3599855" y="2521387"/>
            <a:ext cx="115372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701" dirty="0"/>
          </a:p>
        </p:txBody>
      </p:sp>
      <p:sp>
        <p:nvSpPr>
          <p:cNvPr id="13" name="Shape 9"/>
          <p:cNvSpPr/>
          <p:nvPr/>
        </p:nvSpPr>
        <p:spPr>
          <a:xfrm>
            <a:off x="1215390" y="3003947"/>
            <a:ext cx="4884420" cy="533400"/>
          </a:xfrm>
          <a:prstGeom prst="roundRect">
            <a:avLst>
              <a:gd name="adj" fmla="val 145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598545" y="3097887"/>
            <a:ext cx="117991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701" dirty="0"/>
          </a:p>
        </p:txBody>
      </p:sp>
      <p:sp>
        <p:nvSpPr>
          <p:cNvPr id="15" name="Shape 11"/>
          <p:cNvSpPr/>
          <p:nvPr/>
        </p:nvSpPr>
        <p:spPr>
          <a:xfrm>
            <a:off x="604837" y="3580448"/>
            <a:ext cx="6105525" cy="533400"/>
          </a:xfrm>
          <a:prstGeom prst="roundRect">
            <a:avLst>
              <a:gd name="adj" fmla="val 145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3598664" y="3674388"/>
            <a:ext cx="117753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701" dirty="0"/>
          </a:p>
        </p:txBody>
      </p:sp>
      <p:sp>
        <p:nvSpPr>
          <p:cNvPr id="17" name="Shape 13"/>
          <p:cNvSpPr/>
          <p:nvPr/>
        </p:nvSpPr>
        <p:spPr>
          <a:xfrm>
            <a:off x="604837" y="4480917"/>
            <a:ext cx="345638" cy="345638"/>
          </a:xfrm>
          <a:prstGeom prst="roundRect">
            <a:avLst>
              <a:gd name="adj" fmla="val 225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31401" y="4545687"/>
            <a:ext cx="92512" cy="215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701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701" dirty="0"/>
          </a:p>
        </p:txBody>
      </p:sp>
      <p:sp>
        <p:nvSpPr>
          <p:cNvPr id="19" name="Text 15"/>
          <p:cNvSpPr/>
          <p:nvPr/>
        </p:nvSpPr>
        <p:spPr>
          <a:xfrm>
            <a:off x="1123236" y="44809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kubelet</a:t>
            </a:r>
            <a:endParaRPr lang="en-US" sz="1701" dirty="0"/>
          </a:p>
        </p:txBody>
      </p:sp>
      <p:sp>
        <p:nvSpPr>
          <p:cNvPr id="20" name="Text 16"/>
          <p:cNvSpPr/>
          <p:nvPr/>
        </p:nvSpPr>
        <p:spPr>
          <a:xfrm>
            <a:off x="1123236" y="4854416"/>
            <a:ext cx="558712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kube-apiserver로부터 새로운 POD 사양을 수신합니다.</a:t>
            </a:r>
            <a:endParaRPr lang="en-US" sz="1361" dirty="0"/>
          </a:p>
        </p:txBody>
      </p:sp>
      <p:sp>
        <p:nvSpPr>
          <p:cNvPr id="21" name="Shape 17"/>
          <p:cNvSpPr/>
          <p:nvPr/>
        </p:nvSpPr>
        <p:spPr>
          <a:xfrm>
            <a:off x="604837" y="5411629"/>
            <a:ext cx="345638" cy="345638"/>
          </a:xfrm>
          <a:prstGeom prst="roundRect">
            <a:avLst>
              <a:gd name="adj" fmla="val 225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721281" y="5476399"/>
            <a:ext cx="112633" cy="215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701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701" dirty="0"/>
          </a:p>
        </p:txBody>
      </p:sp>
      <p:sp>
        <p:nvSpPr>
          <p:cNvPr id="23" name="Text 19"/>
          <p:cNvSpPr/>
          <p:nvPr/>
        </p:nvSpPr>
        <p:spPr>
          <a:xfrm>
            <a:off x="1123236" y="541162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kube-proxy</a:t>
            </a:r>
            <a:endParaRPr lang="en-US" sz="1701" dirty="0"/>
          </a:p>
        </p:txBody>
      </p:sp>
      <p:sp>
        <p:nvSpPr>
          <p:cNvPr id="24" name="Text 20"/>
          <p:cNvSpPr/>
          <p:nvPr/>
        </p:nvSpPr>
        <p:spPr>
          <a:xfrm>
            <a:off x="1123236" y="5785128"/>
            <a:ext cx="558712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새로운 POD에 대한 네트워크 규칙을 설정하고, 클러스터 내 다른 POD와의 통신을 설정합니다.</a:t>
            </a:r>
            <a:endParaRPr lang="en-US" sz="1361" dirty="0"/>
          </a:p>
        </p:txBody>
      </p:sp>
      <p:sp>
        <p:nvSpPr>
          <p:cNvPr id="25" name="Shape 21"/>
          <p:cNvSpPr/>
          <p:nvPr/>
        </p:nvSpPr>
        <p:spPr>
          <a:xfrm>
            <a:off x="604837" y="6618923"/>
            <a:ext cx="345638" cy="345638"/>
          </a:xfrm>
          <a:prstGeom prst="roundRect">
            <a:avLst>
              <a:gd name="adj" fmla="val 225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719971" y="6683693"/>
            <a:ext cx="115372" cy="215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701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701" dirty="0"/>
          </a:p>
        </p:txBody>
      </p:sp>
      <p:sp>
        <p:nvSpPr>
          <p:cNvPr id="27" name="Text 23"/>
          <p:cNvSpPr/>
          <p:nvPr/>
        </p:nvSpPr>
        <p:spPr>
          <a:xfrm>
            <a:off x="1123236" y="66189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kubelet</a:t>
            </a:r>
            <a:endParaRPr lang="en-US" sz="1701" dirty="0"/>
          </a:p>
        </p:txBody>
      </p:sp>
      <p:sp>
        <p:nvSpPr>
          <p:cNvPr id="28" name="Text 24"/>
          <p:cNvSpPr/>
          <p:nvPr/>
        </p:nvSpPr>
        <p:spPr>
          <a:xfrm>
            <a:off x="1123236" y="6992422"/>
            <a:ext cx="558712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CRI를 통해 Container Runtime Engine(containerd 또는 CRI-O)과 통신합니다.</a:t>
            </a:r>
            <a:endParaRPr lang="en-US" sz="1361" dirty="0"/>
          </a:p>
        </p:txBody>
      </p:sp>
      <p:sp>
        <p:nvSpPr>
          <p:cNvPr id="29" name="Shape 25"/>
          <p:cNvSpPr/>
          <p:nvPr/>
        </p:nvSpPr>
        <p:spPr>
          <a:xfrm>
            <a:off x="604837" y="7826216"/>
            <a:ext cx="345638" cy="345638"/>
          </a:xfrm>
          <a:prstGeom prst="roundRect">
            <a:avLst>
              <a:gd name="adj" fmla="val 225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718661" y="7890986"/>
            <a:ext cx="117991" cy="215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701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701" dirty="0"/>
          </a:p>
        </p:txBody>
      </p:sp>
      <p:sp>
        <p:nvSpPr>
          <p:cNvPr id="31" name="Text 27"/>
          <p:cNvSpPr/>
          <p:nvPr/>
        </p:nvSpPr>
        <p:spPr>
          <a:xfrm>
            <a:off x="1123236" y="7826216"/>
            <a:ext cx="259913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Container Runtime Engine</a:t>
            </a:r>
            <a:endParaRPr lang="en-US" sz="1701" dirty="0"/>
          </a:p>
        </p:txBody>
      </p:sp>
      <p:sp>
        <p:nvSpPr>
          <p:cNvPr id="32" name="Text 28"/>
          <p:cNvSpPr/>
          <p:nvPr/>
        </p:nvSpPr>
        <p:spPr>
          <a:xfrm>
            <a:off x="1123236" y="8199715"/>
            <a:ext cx="558712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runc를 사용하여 실제로 컨테이너를 실행합니다.</a:t>
            </a:r>
            <a:endParaRPr lang="en-US" sz="1361" dirty="0"/>
          </a:p>
        </p:txBody>
      </p:sp>
      <p:sp>
        <p:nvSpPr>
          <p:cNvPr id="33" name="Shape 29"/>
          <p:cNvSpPr/>
          <p:nvPr/>
        </p:nvSpPr>
        <p:spPr>
          <a:xfrm>
            <a:off x="604837" y="8756928"/>
            <a:ext cx="345638" cy="345638"/>
          </a:xfrm>
          <a:prstGeom prst="roundRect">
            <a:avLst>
              <a:gd name="adj" fmla="val 225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4" name="Text 30"/>
          <p:cNvSpPr/>
          <p:nvPr/>
        </p:nvSpPr>
        <p:spPr>
          <a:xfrm>
            <a:off x="718780" y="8821698"/>
            <a:ext cx="117753" cy="215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701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701" dirty="0"/>
          </a:p>
        </p:txBody>
      </p:sp>
      <p:sp>
        <p:nvSpPr>
          <p:cNvPr id="35" name="Text 31"/>
          <p:cNvSpPr/>
          <p:nvPr/>
        </p:nvSpPr>
        <p:spPr>
          <a:xfrm>
            <a:off x="1123236" y="8756928"/>
            <a:ext cx="558712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3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122884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 란?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1258967" y="3557826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오픈소스 container 오케스트레이션 플랫폼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03919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구글에서 개발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52056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컨테이너화된 애플리케이션의 배포, 확장, 관리 자동화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00193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높은 가용성, 확장성 제공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569309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700712"/>
            <a:ext cx="379690" cy="37969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82316" y="5674638"/>
            <a:ext cx="133254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채훈 박</a:t>
            </a:r>
            <a:endParaRPr lang="en-US" sz="243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582472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끗.</a:t>
            </a:r>
            <a:endParaRPr lang="en-US" sz="6707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729038"/>
            <a:ext cx="974407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이긴 한데… 사실 이건 너무 뻔한 이야기</a:t>
            </a:r>
            <a:endParaRPr lang="en-US" sz="486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15813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그래서 다음 2 가지로 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299942"/>
            <a:ext cx="1028545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 에 대해 알아보려고 합니다.</a:t>
            </a:r>
            <a:endParaRPr lang="en-US" sz="486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957513"/>
            <a:ext cx="9322594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Kubernetes 의 역사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흐름으로 보는 Kubernetes Archi.</a:t>
            </a:r>
            <a:endParaRPr lang="en-US" sz="486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865001"/>
            <a:ext cx="723816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구글의 탄생과 성장 (1998)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745367" y="400681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1998년, 래리 페이지와 세르게이 브린이 개발한 검색 엔진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448818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이후 구글로 발전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745367" y="496955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 세계 주요 검색 엔진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으로 성장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28457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4444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 세계 주요 검색 엔진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230993"/>
            <a:ext cx="6697980" cy="37676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79237" y="1405295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컨테이너 기술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(Container » VM)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574167" y="3318629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효율적인 자원 사용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더 많은 애플리케이션을 동일한 인프라에서 실행 가능.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574167" y="4195048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일관된 환경 제공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개발부터 프로덕션까지 동일한 환경 유지.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8574167" y="5071467"/>
            <a:ext cx="51921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빠른 배포 및 확장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애플리케이션을 신속하게 배포하고 확장 가능.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8574167" y="5947886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이식성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다양한 환경에서 일관되게 실행 가능.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8574167" y="6429256"/>
            <a:ext cx="51921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관리 용이성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대규모 컨테이너 관리가 쉬움.</a:t>
            </a:r>
            <a:endParaRPr lang="en-US" sz="1944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835712"/>
            <a:ext cx="4869061" cy="2558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865001"/>
            <a:ext cx="628769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Borg 프로젝트 (2003)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1258967" y="400681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구글의 대규모 인프라 관리 시스템 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258967" y="448818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구글의 다양한 서비스(검색, 광고, YouTube 등)를 지원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258967" y="4969550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수백만 개의 컨테이너 관리</a:t>
            </a:r>
            <a:endParaRPr lang="en-US" sz="1944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2024-06-30T08:24:21Z</dcterms:created>
  <dcterms:modified xsi:type="dcterms:W3CDTF">2024-06-30T08:24:21Z</dcterms:modified>
</cp:coreProperties>
</file>